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508" r:id="rId6"/>
    <p:sldId id="594" r:id="rId7"/>
    <p:sldId id="595" r:id="rId8"/>
    <p:sldId id="596" r:id="rId9"/>
    <p:sldId id="549" r:id="rId10"/>
    <p:sldId id="587" r:id="rId11"/>
    <p:sldId id="580" r:id="rId12"/>
    <p:sldId id="557" r:id="rId13"/>
    <p:sldId id="561" r:id="rId14"/>
    <p:sldId id="438" r:id="rId15"/>
    <p:sldId id="274" r:id="rId16"/>
    <p:sldId id="29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508"/>
            <p14:sldId id="594"/>
            <p14:sldId id="595"/>
            <p14:sldId id="596"/>
            <p14:sldId id="549"/>
            <p14:sldId id="587"/>
            <p14:sldId id="580"/>
            <p14:sldId id="557"/>
            <p14:sldId id="561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2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>
      <p:cViewPr varScale="1">
        <p:scale>
          <a:sx n="78" d="100"/>
          <a:sy n="78" d="100"/>
        </p:scale>
        <p:origin x="802" y="72"/>
      </p:cViewPr>
      <p:guideLst>
        <p:guide orient="horz" pos="1520"/>
        <p:guide pos="6788"/>
        <p:guide pos="4287"/>
        <p:guide pos="7151"/>
        <p:guide pos="710"/>
        <p:guide pos="336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.jpe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18453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lang="en-US" altLang="zh-CN" sz="5400">
                <a:sym typeface="+mn-ea"/>
              </a:rPr>
              <a:t>MCTS</a:t>
            </a:r>
            <a:r>
              <a:rPr sz="5400">
                <a:sym typeface="+mn-ea"/>
              </a:rPr>
              <a:t>游戏结果预测 </a:t>
            </a:r>
            <a:b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sz="5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特征工程以及树模型使用</a:t>
            </a:r>
            <a:endParaRPr sz="5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 descr="l09dy0q50og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6540" y="4797425"/>
            <a:ext cx="1213485" cy="1206500"/>
          </a:xfrm>
          <a:prstGeom prst="rect">
            <a:avLst/>
          </a:prstGeom>
        </p:spPr>
      </p:pic>
      <p:sp>
        <p:nvSpPr>
          <p:cNvPr id="11" name="Subtitle 2"/>
          <p:cNvSpPr txBox="1"/>
          <p:nvPr/>
        </p:nvSpPr>
        <p:spPr>
          <a:xfrm>
            <a:off x="9271000" y="6093460"/>
            <a:ext cx="3504565" cy="66167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加墩墩小享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领取baseline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 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答疑互动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8780" y="296545"/>
            <a:ext cx="13317220" cy="71088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l09dy0q50og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0" y="4869180"/>
            <a:ext cx="1213485" cy="1206500"/>
          </a:xfrm>
          <a:prstGeom prst="rect">
            <a:avLst/>
          </a:prstGeom>
        </p:spPr>
      </p:pic>
      <p:sp>
        <p:nvSpPr>
          <p:cNvPr id="11" name="Subtitle 2"/>
          <p:cNvSpPr txBox="1"/>
          <p:nvPr/>
        </p:nvSpPr>
        <p:spPr>
          <a:xfrm>
            <a:off x="9479915" y="6165215"/>
            <a:ext cx="3504565" cy="66167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加墩墩小享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en-US" altLang="zh-CN" sz="1600" b="1" spc="130" dirty="0">
                <a:solidFill>
                  <a:schemeClr val="accent4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领取baseline</a:t>
            </a:r>
            <a:endParaRPr lang="en-US" altLang="zh-CN" sz="1600" b="1" spc="130" dirty="0">
              <a:solidFill>
                <a:schemeClr val="accent4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0922" y="1108772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特征工程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30922" y="2378131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树模型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430922" y="3628499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Q&amp;A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50710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zh-CN" altLang="en-US" sz="1800" spc="130" dirty="0">
                <a:solidFill>
                  <a:schemeClr val="bg1"/>
                </a:solidFill>
              </a:rPr>
              <a:t>通过各种方式，对现有Feature进行改变，使得模型预测的更加准确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步骤：</a:t>
            </a:r>
            <a:endParaRPr lang="zh-CN" altLang="en-US" spc="13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zh-CN" altLang="en-US" sz="2160" spc="130" dirty="0">
                <a:solidFill>
                  <a:schemeClr val="bg1"/>
                </a:solidFill>
              </a:rPr>
              <a:t>头脑风暴有个大致的方向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决定创建什么</a:t>
            </a:r>
            <a:r>
              <a:rPr lang="zh-CN" altLang="en-US" sz="2160" spc="130" dirty="0">
                <a:solidFill>
                  <a:schemeClr val="bg1"/>
                </a:solidFill>
              </a:rPr>
              <a:t>特征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创建</a:t>
            </a:r>
            <a:r>
              <a:rPr lang="zh-CN" altLang="en-US" sz="2160" spc="130" dirty="0">
                <a:solidFill>
                  <a:schemeClr val="bg1"/>
                </a:solidFill>
              </a:rPr>
              <a:t>特征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测试所确定的</a:t>
            </a:r>
            <a:r>
              <a:rPr lang="zh-CN" altLang="en-US" sz="2160" spc="130" dirty="0">
                <a:solidFill>
                  <a:schemeClr val="bg1"/>
                </a:solidFill>
                <a:sym typeface="+mn-ea"/>
              </a:rPr>
              <a:t>特征</a:t>
            </a:r>
            <a:r>
              <a:rPr lang="en-US" altLang="zh-CN" sz="2160" spc="130" dirty="0">
                <a:solidFill>
                  <a:schemeClr val="bg1"/>
                </a:solidFill>
              </a:rPr>
              <a:t>对任务的影响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必要时改进你的</a:t>
            </a:r>
            <a:r>
              <a:rPr lang="zh-CN" altLang="en-US" sz="2160" spc="130" dirty="0">
                <a:solidFill>
                  <a:schemeClr val="bg1"/>
                </a:solidFill>
                <a:sym typeface="+mn-ea"/>
              </a:rPr>
              <a:t>特征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 lvl="1" algn="just"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重复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 Engineering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96113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2160" spc="130" dirty="0">
                <a:solidFill>
                  <a:schemeClr val="bg1"/>
                </a:solidFill>
              </a:rPr>
              <a:t>特征特点及其分析：</a:t>
            </a:r>
            <a:endParaRPr lang="zh-CN" altLang="en-US" sz="216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1.这是日志数据，这意味着每个会话有多个事件。对于建模来说，决定分析单元是很重要的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2.对于每个seconds_in_buckets，你正确的</a:t>
            </a:r>
            <a:r>
              <a:rPr lang="zh-CN" altLang="en-US" sz="2160" spc="130" dirty="0">
                <a:solidFill>
                  <a:schemeClr val="bg1"/>
                </a:solidFill>
              </a:rPr>
              <a:t>预测这个时间对应的</a:t>
            </a:r>
            <a:r>
              <a:rPr lang="en-US" altLang="zh-CN" sz="2160" spc="130" dirty="0">
                <a:solidFill>
                  <a:schemeClr val="bg1"/>
                </a:solidFill>
              </a:rPr>
              <a:t>target</a:t>
            </a:r>
            <a:r>
              <a:rPr lang="zh-CN" altLang="en-US" sz="2160" spc="130" dirty="0">
                <a:solidFill>
                  <a:schemeClr val="bg1"/>
                </a:solidFill>
              </a:rPr>
              <a:t>，是可以</a:t>
            </a:r>
            <a:r>
              <a:rPr lang="en-US" altLang="zh-CN" sz="2160" spc="130" dirty="0">
                <a:solidFill>
                  <a:schemeClr val="bg1"/>
                </a:solidFill>
              </a:rPr>
              <a:t>access </a:t>
            </a:r>
            <a:r>
              <a:rPr lang="zh-CN" altLang="en-US" sz="2160" spc="130" dirty="0">
                <a:solidFill>
                  <a:schemeClr val="bg1"/>
                </a:solidFill>
              </a:rPr>
              <a:t>之前的所有信息并进行</a:t>
            </a:r>
            <a:r>
              <a:rPr lang="en-US" altLang="zh-CN" sz="2160" spc="130" dirty="0">
                <a:solidFill>
                  <a:schemeClr val="bg1"/>
                </a:solidFill>
              </a:rPr>
              <a:t>。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2160" spc="130" dirty="0">
                <a:solidFill>
                  <a:schemeClr val="bg1"/>
                </a:solidFill>
              </a:rPr>
              <a:t>3. 用户在每个stcok-level上的行为是很重要的。因此，将按每个</a:t>
            </a:r>
            <a:r>
              <a:rPr lang="zh-CN" altLang="en-US" sz="2160" spc="130" dirty="0">
                <a:solidFill>
                  <a:schemeClr val="bg1"/>
                </a:solidFill>
              </a:rPr>
              <a:t>股票</a:t>
            </a:r>
            <a:r>
              <a:rPr lang="en-US" altLang="zh-CN" sz="2160" spc="130" dirty="0">
                <a:solidFill>
                  <a:schemeClr val="bg1"/>
                </a:solidFill>
              </a:rPr>
              <a:t>的</a:t>
            </a:r>
            <a:r>
              <a:rPr lang="en-US" altLang="zh-CN" sz="2160" spc="130" dirty="0">
                <a:solidFill>
                  <a:schemeClr val="bg1"/>
                </a:solidFill>
                <a:sym typeface="+mn-ea"/>
              </a:rPr>
              <a:t>stcok </a:t>
            </a:r>
            <a:r>
              <a:rPr lang="en-US" altLang="zh-CN" sz="2160" spc="130" dirty="0">
                <a:solidFill>
                  <a:schemeClr val="bg1"/>
                </a:solidFill>
              </a:rPr>
              <a:t>level </a:t>
            </a:r>
            <a:r>
              <a:rPr lang="zh-CN" altLang="en-US" sz="2160" spc="130" dirty="0">
                <a:solidFill>
                  <a:schemeClr val="bg1"/>
                </a:solidFill>
              </a:rPr>
              <a:t>维度</a:t>
            </a:r>
            <a:r>
              <a:rPr lang="en-US" altLang="zh-CN" sz="2160" spc="130" dirty="0">
                <a:solidFill>
                  <a:schemeClr val="bg1"/>
                </a:solidFill>
              </a:rPr>
              <a:t>汇总数据。</a:t>
            </a:r>
            <a:endParaRPr lang="en-US" altLang="zh-CN" sz="216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216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 Engineering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138303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2160" spc="130" dirty="0">
                <a:solidFill>
                  <a:schemeClr val="bg1"/>
                </a:solidFill>
              </a:rPr>
              <a:t>特征特点及其分析：</a:t>
            </a:r>
            <a:endParaRPr lang="zh-CN" altLang="en-US" sz="216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216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 Engineering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065" y="1201420"/>
            <a:ext cx="8745855" cy="5379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特征工程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5252720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特征特点及其分析：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sym typeface="+mn-ea"/>
              </a:rPr>
              <a:t>行为数据</a:t>
            </a:r>
            <a:r>
              <a:rPr lang="zh-CN" altLang="en-US" sz="1800" spc="130" dirty="0">
                <a:solidFill>
                  <a:schemeClr val="bg1"/>
                </a:solidFill>
                <a:sym typeface="+mn-ea"/>
              </a:rPr>
              <a:t>：用户在产品上的各种操作，比如浏览、点击、播放、购买、搜索、收藏、点赞、转发、加购物车、甚至滑动、在某个位置的停留时长、快进等等一切操作行为。用户在产品上的操作行为为我们了解用户提供了“蛛丝马迹”，用户的操作行为也是用户最真实意图的反馈，这些行为反应了用户的兴趣状态，通过分析用户行为，我们可以获得对用户的兴趣偏好的深刻洞察。</a:t>
            </a:r>
            <a:endParaRPr lang="zh-CN" altLang="en-US" sz="1800" spc="130" dirty="0">
              <a:solidFill>
                <a:schemeClr val="bg1"/>
              </a:solidFill>
              <a:sym typeface="+mn-ea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sym typeface="+mn-ea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sym typeface="+mn-ea"/>
              </a:rPr>
              <a:t>用户属性：用户属性数据也叫做用户人口统计学数据，就是用户自身所带的属性，比如年龄、性别、地域、学历、家庭组成、职业等等。这些数据一般是稳定不变(如性别)或者缓慢变化(如年龄)的。</a:t>
            </a:r>
            <a:endParaRPr lang="zh-CN" altLang="en-US" sz="1800" spc="130" dirty="0">
              <a:solidFill>
                <a:schemeClr val="bg1"/>
              </a:solidFill>
              <a:sym typeface="+mn-ea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sym typeface="+mn-ea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sym typeface="+mn-ea"/>
              </a:rPr>
              <a:t>标的物属性：推荐系统中最重要的一个“参与方”是待推荐的标的物(物品)，物品自身是包含很多特征和属性的。对于视频来说，出品方、导演、演职员、主演、国别、年代、语言、是否获奖、剧情、海报图等等都是视频的元数据。对于电商商品来说，品类、用途、价格、产地、品牌等等也是非常重要的属性。</a:t>
            </a:r>
            <a:endParaRPr lang="zh-CN" altLang="en-US" sz="1800" spc="130" dirty="0">
              <a:solidFill>
                <a:schemeClr val="bg1"/>
              </a:solidFill>
              <a:sym typeface="+mn-ea"/>
            </a:endParaRP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 Engineering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dirty="0"/>
              <a:t>树模型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42989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en-US" altLang="zh-CN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GBDT</a:t>
            </a:r>
            <a:r>
              <a:rPr lang="zh-CN" altLang="en-US" sz="1600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tree - based model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83890" y="847090"/>
            <a:ext cx="8019415" cy="60109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dirty="0"/>
              <a:t>树模型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165989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en-US" altLang="zh-CN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GBDT</a:t>
            </a:r>
            <a:r>
              <a:rPr lang="zh-CN" altLang="en-US" sz="1600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endParaRPr lang="zh-CN" altLang="en-US" sz="1600" spc="130" dirty="0">
              <a:solidFill>
                <a:srgbClr val="FFC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tree - based model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2380615"/>
            <a:ext cx="11386820" cy="4192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2 </a:t>
            </a:r>
            <a:r>
              <a:rPr dirty="0"/>
              <a:t>树模型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475805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en-US" altLang="zh-CN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GBDT</a:t>
            </a:r>
            <a:r>
              <a:rPr lang="zh-CN" altLang="en-US" sz="1600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endParaRPr lang="zh-CN" altLang="en-US" sz="1600" spc="130" dirty="0">
              <a:solidFill>
                <a:srgbClr val="FFC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在sacikit-learn中，GradientBoostingClassifier为GBDT的分类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参数：</a:t>
            </a:r>
            <a:endParaRPr lang="zh-CN" altLang="en-US" spc="130" dirty="0">
              <a:solidFill>
                <a:srgbClr val="FFC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max_depth : int 表示基分类器的最大深度 一般取3～6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learning_rate : float 学习率，一般取0.001～0.1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n_estimators : int 训练的基分类器个数，默认100个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min_child_weight : int 叶子节点里样本预测值的最小和，用来防止过拟合，默认为1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subsample : float 样本采样比例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colsample_bytree : float 属性采样比例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reg_alpha : float (xgb’s alpha) L1 正则项的系数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reg_lambda : float (xgb’s lambda) L2正则项的系数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tree - based model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1460,&quot;width&quot;:10140}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1374</Words>
  <Application>WPS Presentation</Application>
  <PresentationFormat>宽屏</PresentationFormat>
  <Paragraphs>111</Paragraphs>
  <Slides>14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思源黑体 CN Bold</vt:lpstr>
      <vt:lpstr>黑体</vt:lpstr>
      <vt:lpstr>思源黑体 CN Regular</vt:lpstr>
      <vt:lpstr>微软雅黑 Light</vt:lpstr>
      <vt:lpstr>等线</vt:lpstr>
      <vt:lpstr>思源黑体 CN Light</vt:lpstr>
      <vt:lpstr>Arial Unicode MS</vt:lpstr>
      <vt:lpstr>深度学习项目PPT模板V1.4</vt:lpstr>
      <vt:lpstr>Kaggle optiver量化赛     特征工程以及树模型使用</vt:lpstr>
      <vt:lpstr>PowerPoint 演示文稿</vt:lpstr>
      <vt:lpstr>1 特征工程</vt:lpstr>
      <vt:lpstr>1 特征工程</vt:lpstr>
      <vt:lpstr>1 特征工程</vt:lpstr>
      <vt:lpstr>1 特征工程</vt:lpstr>
      <vt:lpstr>2 树模型 </vt:lpstr>
      <vt:lpstr>2 树模型 </vt:lpstr>
      <vt:lpstr>2 树模型 </vt:lpstr>
      <vt:lpstr>3 答疑互动 </vt:lpstr>
      <vt:lpstr>PowerPoint 演示文稿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will</cp:lastModifiedBy>
  <cp:revision>1639</cp:revision>
  <dcterms:created xsi:type="dcterms:W3CDTF">2023-10-29T02:34:00Z</dcterms:created>
  <dcterms:modified xsi:type="dcterms:W3CDTF">2024-10-19T10:11:01Z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1033-12.2.0.18607</vt:lpwstr>
  </property>
  <property fmtid="{D5CDD505-2E9C-101B-9397-08002B2CF9AE}" pid="3" name="ICV">
    <vt:lpwstr>24D1E18A8B4F484A9A2E57C8F2B77A15</vt:lpwstr>
  </property>
</Properties>
</file>